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44" r:id="rId1"/>
    <p:sldMasterId id="2147483800" r:id="rId2"/>
  </p:sldMasterIdLst>
  <p:notesMasterIdLst>
    <p:notesMasterId r:id="rId13"/>
  </p:notesMasterIdLst>
  <p:sldIdLst>
    <p:sldId id="439" r:id="rId3"/>
    <p:sldId id="566" r:id="rId4"/>
    <p:sldId id="569" r:id="rId5"/>
    <p:sldId id="582" r:id="rId6"/>
    <p:sldId id="568" r:id="rId7"/>
    <p:sldId id="575" r:id="rId8"/>
    <p:sldId id="581" r:id="rId9"/>
    <p:sldId id="527" r:id="rId10"/>
    <p:sldId id="441" r:id="rId11"/>
    <p:sldId id="270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Lato" panose="020F0502020204030203" charset="0"/>
      <p:regular r:id="rId20"/>
      <p:bold r:id="rId21"/>
      <p:italic r:id="rId22"/>
      <p:boldItalic r:id="rId23"/>
    </p:embeddedFont>
    <p:embeddedFont>
      <p:font typeface="Lato Black" panose="020B0604020202020204" charset="0"/>
      <p:bold r:id="rId24"/>
      <p:italic r:id="rId25"/>
      <p:boldItalic r:id="rId26"/>
    </p:embeddedFont>
    <p:embeddedFont>
      <p:font typeface="Lato Medium" panose="020F0502020204030203" pitchFamily="34" charset="0"/>
      <p:regular r:id="rId27"/>
    </p:embeddedFont>
    <p:embeddedFont>
      <p:font typeface="Lato Regular" panose="020F0502020204030203" pitchFamily="3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61A"/>
    <a:srgbClr val="CE3364"/>
    <a:srgbClr val="00AAC1"/>
    <a:srgbClr val="53799D"/>
    <a:srgbClr val="B5C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3B3B4-77FE-4FB1-A7C2-53381EB34B51}" v="4" dt="2021-09-01T21:53:49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5" autoAdjust="0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2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ila Cook-Cohen" userId="acdaaf5c5d6c73d3" providerId="LiveId" clId="{D093B3B4-77FE-4FB1-A7C2-53381EB34B51}"/>
    <pc:docChg chg="custSel modSld">
      <pc:chgData name="Sheila Cook-Cohen" userId="acdaaf5c5d6c73d3" providerId="LiveId" clId="{D093B3B4-77FE-4FB1-A7C2-53381EB34B51}" dt="2021-09-01T22:15:06.909" v="200" actId="20577"/>
      <pc:docMkLst>
        <pc:docMk/>
      </pc:docMkLst>
      <pc:sldChg chg="modSp mod">
        <pc:chgData name="Sheila Cook-Cohen" userId="acdaaf5c5d6c73d3" providerId="LiveId" clId="{D093B3B4-77FE-4FB1-A7C2-53381EB34B51}" dt="2021-08-28T16:48:11.821" v="13" actId="14100"/>
        <pc:sldMkLst>
          <pc:docMk/>
          <pc:sldMk cId="4046314748" sldId="441"/>
        </pc:sldMkLst>
        <pc:picChg chg="mod">
          <ac:chgData name="Sheila Cook-Cohen" userId="acdaaf5c5d6c73d3" providerId="LiveId" clId="{D093B3B4-77FE-4FB1-A7C2-53381EB34B51}" dt="2021-08-28T16:48:11.821" v="13" actId="14100"/>
          <ac:picMkLst>
            <pc:docMk/>
            <pc:sldMk cId="4046314748" sldId="441"/>
            <ac:picMk id="6" creationId="{F75B6E62-8313-4958-A632-885017A1FBA0}"/>
          </ac:picMkLst>
        </pc:picChg>
      </pc:sldChg>
      <pc:sldChg chg="modSp mod">
        <pc:chgData name="Sheila Cook-Cohen" userId="acdaaf5c5d6c73d3" providerId="LiveId" clId="{D093B3B4-77FE-4FB1-A7C2-53381EB34B51}" dt="2021-09-01T17:04:24.265" v="46" actId="20577"/>
        <pc:sldMkLst>
          <pc:docMk/>
          <pc:sldMk cId="4143807433" sldId="527"/>
        </pc:sldMkLst>
        <pc:spChg chg="mod">
          <ac:chgData name="Sheila Cook-Cohen" userId="acdaaf5c5d6c73d3" providerId="LiveId" clId="{D093B3B4-77FE-4FB1-A7C2-53381EB34B51}" dt="2021-09-01T17:04:24.265" v="46" actId="20577"/>
          <ac:spMkLst>
            <pc:docMk/>
            <pc:sldMk cId="4143807433" sldId="527"/>
            <ac:spMk id="2" creationId="{00000000-0000-0000-0000-000000000000}"/>
          </ac:spMkLst>
        </pc:spChg>
      </pc:sldChg>
      <pc:sldChg chg="modSp mod">
        <pc:chgData name="Sheila Cook-Cohen" userId="acdaaf5c5d6c73d3" providerId="LiveId" clId="{D093B3B4-77FE-4FB1-A7C2-53381EB34B51}" dt="2021-09-01T21:58:07.053" v="189" actId="1076"/>
        <pc:sldMkLst>
          <pc:docMk/>
          <pc:sldMk cId="401816432" sldId="566"/>
        </pc:sldMkLst>
        <pc:spChg chg="mod">
          <ac:chgData name="Sheila Cook-Cohen" userId="acdaaf5c5d6c73d3" providerId="LiveId" clId="{D093B3B4-77FE-4FB1-A7C2-53381EB34B51}" dt="2021-09-01T21:58:07.053" v="189" actId="1076"/>
          <ac:spMkLst>
            <pc:docMk/>
            <pc:sldMk cId="401816432" sldId="566"/>
            <ac:spMk id="2" creationId="{AF234C4A-B1B2-0F40-AEB3-4BBB219552FA}"/>
          </ac:spMkLst>
        </pc:spChg>
        <pc:spChg chg="mod">
          <ac:chgData name="Sheila Cook-Cohen" userId="acdaaf5c5d6c73d3" providerId="LiveId" clId="{D093B3B4-77FE-4FB1-A7C2-53381EB34B51}" dt="2021-09-01T21:58:05.734" v="188" actId="14100"/>
          <ac:spMkLst>
            <pc:docMk/>
            <pc:sldMk cId="401816432" sldId="566"/>
            <ac:spMk id="3" creationId="{A38E7BC5-B3DA-3B4C-911F-2E5E7122AF43}"/>
          </ac:spMkLst>
        </pc:spChg>
        <pc:spChg chg="mod">
          <ac:chgData name="Sheila Cook-Cohen" userId="acdaaf5c5d6c73d3" providerId="LiveId" clId="{D093B3B4-77FE-4FB1-A7C2-53381EB34B51}" dt="2021-09-01T16:45:03.979" v="33" actId="14100"/>
          <ac:spMkLst>
            <pc:docMk/>
            <pc:sldMk cId="401816432" sldId="566"/>
            <ac:spMk id="5" creationId="{89420B89-503B-44E0-A76B-D5558249E865}"/>
          </ac:spMkLst>
        </pc:spChg>
      </pc:sldChg>
      <pc:sldChg chg="addSp delSp modSp mod">
        <pc:chgData name="Sheila Cook-Cohen" userId="acdaaf5c5d6c73d3" providerId="LiveId" clId="{D093B3B4-77FE-4FB1-A7C2-53381EB34B51}" dt="2021-09-01T22:15:06.909" v="200" actId="20577"/>
        <pc:sldMkLst>
          <pc:docMk/>
          <pc:sldMk cId="3446222133" sldId="581"/>
        </pc:sldMkLst>
        <pc:spChg chg="mod">
          <ac:chgData name="Sheila Cook-Cohen" userId="acdaaf5c5d6c73d3" providerId="LiveId" clId="{D093B3B4-77FE-4FB1-A7C2-53381EB34B51}" dt="2021-09-01T21:41:17.951" v="134" actId="1076"/>
          <ac:spMkLst>
            <pc:docMk/>
            <pc:sldMk cId="3446222133" sldId="581"/>
            <ac:spMk id="8" creationId="{CF248DC2-CD96-4FED-ACE1-F90237BDAF4C}"/>
          </ac:spMkLst>
        </pc:spChg>
        <pc:spChg chg="mod">
          <ac:chgData name="Sheila Cook-Cohen" userId="acdaaf5c5d6c73d3" providerId="LiveId" clId="{D093B3B4-77FE-4FB1-A7C2-53381EB34B51}" dt="2021-09-01T21:44:40.289" v="163" actId="1076"/>
          <ac:spMkLst>
            <pc:docMk/>
            <pc:sldMk cId="3446222133" sldId="581"/>
            <ac:spMk id="10" creationId="{99AD9F62-DB4D-4894-8217-5F124AD86966}"/>
          </ac:spMkLst>
        </pc:spChg>
        <pc:spChg chg="mod">
          <ac:chgData name="Sheila Cook-Cohen" userId="acdaaf5c5d6c73d3" providerId="LiveId" clId="{D093B3B4-77FE-4FB1-A7C2-53381EB34B51}" dt="2021-09-01T18:25:07.397" v="49" actId="20577"/>
          <ac:spMkLst>
            <pc:docMk/>
            <pc:sldMk cId="3446222133" sldId="581"/>
            <ac:spMk id="11" creationId="{DBCB4456-F161-48CB-824C-72D50EFE559D}"/>
          </ac:spMkLst>
        </pc:spChg>
        <pc:spChg chg="mod">
          <ac:chgData name="Sheila Cook-Cohen" userId="acdaaf5c5d6c73d3" providerId="LiveId" clId="{D093B3B4-77FE-4FB1-A7C2-53381EB34B51}" dt="2021-09-01T21:43:45.241" v="152" actId="1076"/>
          <ac:spMkLst>
            <pc:docMk/>
            <pc:sldMk cId="3446222133" sldId="581"/>
            <ac:spMk id="12" creationId="{238A0D2D-2A5F-4C3F-8795-678F814A7A37}"/>
          </ac:spMkLst>
        </pc:spChg>
        <pc:spChg chg="add del mod">
          <ac:chgData name="Sheila Cook-Cohen" userId="acdaaf5c5d6c73d3" providerId="LiveId" clId="{D093B3B4-77FE-4FB1-A7C2-53381EB34B51}" dt="2021-09-01T21:41:08.871" v="132" actId="21"/>
          <ac:spMkLst>
            <pc:docMk/>
            <pc:sldMk cId="3446222133" sldId="581"/>
            <ac:spMk id="18" creationId="{4CA94250-13B6-408B-93ED-9067A4BED584}"/>
          </ac:spMkLst>
        </pc:spChg>
        <pc:spChg chg="add del mod">
          <ac:chgData name="Sheila Cook-Cohen" userId="acdaaf5c5d6c73d3" providerId="LiveId" clId="{D093B3B4-77FE-4FB1-A7C2-53381EB34B51}" dt="2021-09-01T21:39:22.392" v="93" actId="478"/>
          <ac:spMkLst>
            <pc:docMk/>
            <pc:sldMk cId="3446222133" sldId="581"/>
            <ac:spMk id="19" creationId="{C0342FB1-F0CD-431B-A1D4-09B9019B5554}"/>
          </ac:spMkLst>
        </pc:spChg>
        <pc:spChg chg="add mod">
          <ac:chgData name="Sheila Cook-Cohen" userId="acdaaf5c5d6c73d3" providerId="LiveId" clId="{D093B3B4-77FE-4FB1-A7C2-53381EB34B51}" dt="2021-09-01T22:15:06.909" v="200" actId="20577"/>
          <ac:spMkLst>
            <pc:docMk/>
            <pc:sldMk cId="3446222133" sldId="581"/>
            <ac:spMk id="20" creationId="{E0F5B75F-9CF7-401E-902F-2083EC28B5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Lato" panose="020F0502020204030203" pitchFamily="34" charset="77"/>
              </a:defRPr>
            </a:lvl1pPr>
          </a:lstStyle>
          <a:p>
            <a:fld id="{6CDDCB11-DAFA-5648-AF49-8997E1FED755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Lato" panose="020F0502020204030203" pitchFamily="34" charset="77"/>
              </a:defRPr>
            </a:lvl1pPr>
          </a:lstStyle>
          <a:p>
            <a:fld id="{089197FB-F3CB-764A-BCF0-2D4D6E8D5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8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C7CF9-50CB-42D2-9ABE-F999FAC6C5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84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4456F23-BC94-7F47-9FD2-651A1B426E2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"/>
            <a:ext cx="5672667" cy="5809114"/>
          </a:xfrm>
          <a:custGeom>
            <a:avLst/>
            <a:gdLst>
              <a:gd name="connsiteX0" fmla="*/ 0 w 6696917"/>
              <a:gd name="connsiteY0" fmla="*/ 0 h 6858001"/>
              <a:gd name="connsiteX1" fmla="*/ 6692901 w 6696917"/>
              <a:gd name="connsiteY1" fmla="*/ 0 h 6858001"/>
              <a:gd name="connsiteX2" fmla="*/ 6696917 w 6696917"/>
              <a:gd name="connsiteY2" fmla="*/ 158865 h 6858001"/>
              <a:gd name="connsiteX3" fmla="*/ 0 w 669691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917" h="6858001">
                <a:moveTo>
                  <a:pt x="0" y="0"/>
                </a:moveTo>
                <a:lnTo>
                  <a:pt x="6692901" y="0"/>
                </a:lnTo>
                <a:lnTo>
                  <a:pt x="6696917" y="158865"/>
                </a:lnTo>
                <a:cubicBezTo>
                  <a:pt x="6696917" y="3858696"/>
                  <a:pt x="3698605" y="6858001"/>
                  <a:pt x="0" y="685800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98CC97D-C1E9-FE4C-9C31-F052B683F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69" y="1721302"/>
            <a:ext cx="3680950" cy="9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284181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37600" y="6356868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3908552"/>
            <a:ext cx="8940800" cy="1146048"/>
          </a:xfrm>
        </p:spPr>
        <p:txBody>
          <a:bodyPr>
            <a:noAutofit/>
          </a:bodyPr>
          <a:lstStyle>
            <a:lvl1pPr algn="l">
              <a:defRPr sz="4800" b="1" baseline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 Name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819144"/>
            <a:ext cx="9753600" cy="0"/>
          </a:xfrm>
          <a:prstGeom prst="line">
            <a:avLst/>
          </a:prstGeom>
          <a:ln w="5715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Zonta USA Caucu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92" y="286566"/>
            <a:ext cx="3362835" cy="31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37600" y="6356868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422406" y="4953000"/>
            <a:ext cx="9107055" cy="1295400"/>
          </a:xfrm>
        </p:spPr>
        <p:txBody>
          <a:bodyPr>
            <a:noAutofit/>
          </a:bodyPr>
          <a:lstStyle>
            <a:lvl1pPr algn="l">
              <a:defRPr sz="3467" b="0" baseline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Name, Name</a:t>
            </a:r>
            <a:br>
              <a:rPr lang="en-US" dirty="0"/>
            </a:br>
            <a:r>
              <a:rPr lang="en-US" dirty="0"/>
              <a:t>Zonta Club 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19144"/>
            <a:ext cx="9753600" cy="0"/>
          </a:xfrm>
          <a:prstGeom prst="line">
            <a:avLst/>
          </a:prstGeom>
          <a:ln w="5715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422400" y="3819144"/>
            <a:ext cx="8940800" cy="128625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sz="3467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pic>
        <p:nvPicPr>
          <p:cNvPr id="13" name="Picture 12" descr="Zonta USA Caucu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92" y="286566"/>
            <a:ext cx="3362835" cy="31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2011" y="6356352"/>
            <a:ext cx="3490389" cy="365125"/>
          </a:xfrm>
        </p:spPr>
        <p:txBody>
          <a:bodyPr/>
          <a:lstStyle>
            <a:lvl1pPr>
              <a:defRPr sz="1200">
                <a:solidFill>
                  <a:srgbClr val="800000"/>
                </a:solidFill>
              </a:defRPr>
            </a:lvl1pPr>
          </a:lstStyle>
          <a:p>
            <a:r>
              <a:rPr lang="en-US" dirty="0" err="1"/>
              <a:t>www.StopChildMarriages.org</a:t>
            </a:r>
            <a:endParaRPr lang="en-US" dirty="0"/>
          </a:p>
          <a:p>
            <a:r>
              <a:rPr lang="en-US" dirty="0" err="1"/>
              <a:t>www.zontausa.org</a:t>
            </a:r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2250733"/>
            <a:ext cx="10668000" cy="16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467" dirty="0">
                <a:solidFill>
                  <a:prstClr val="black"/>
                </a:solidFill>
              </a:rPr>
              <a:t>Zonta International is a leading global organization of professionals empowering women through service and advocacy.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63" y="5457538"/>
            <a:ext cx="1478765" cy="14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4400" y="279400"/>
            <a:ext cx="106680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sz="4800" dirty="0"/>
              <a:t>Zonta International Mission</a:t>
            </a:r>
          </a:p>
        </p:txBody>
      </p:sp>
    </p:spTree>
    <p:extLst>
      <p:ext uri="{BB962C8B-B14F-4D97-AF65-F5344CB8AC3E}">
        <p14:creationId xmlns:p14="http://schemas.microsoft.com/office/powerpoint/2010/main" val="222814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Katherine Cleland </a:t>
            </a:r>
            <a:fld id="{C03FD958-75D2-C647-BE96-3B36ADE95E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933583" y="1600477"/>
            <a:ext cx="10668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dirty="0">
                <a:solidFill>
                  <a:prstClr val="black"/>
                </a:solidFill>
                <a:latin typeface="Lato Regular"/>
                <a:cs typeface="Lato Regular"/>
              </a:rPr>
              <a:t>Zonta International envisions a world in which women's rights are recognized as human rights and every woman is able to achieve her full potential.</a:t>
            </a:r>
          </a:p>
          <a:p>
            <a:pPr algn="ctr">
              <a:defRPr/>
            </a:pPr>
            <a:endParaRPr lang="en-US" altLang="en-US" sz="3200" dirty="0">
              <a:solidFill>
                <a:prstClr val="black"/>
              </a:solidFill>
              <a:latin typeface="Lato Regular"/>
              <a:cs typeface="Lato Regular"/>
            </a:endParaRPr>
          </a:p>
          <a:p>
            <a:pPr algn="ctr">
              <a:defRPr/>
            </a:pPr>
            <a:r>
              <a:rPr lang="en-US" altLang="en-US" sz="3200" dirty="0">
                <a:solidFill>
                  <a:prstClr val="black"/>
                </a:solidFill>
                <a:latin typeface="Lato Regular"/>
                <a:cs typeface="Lato Regular"/>
              </a:rPr>
              <a:t>In such a world, women have access to all resources and are represented in decision-making positions on an equal basis with men.</a:t>
            </a:r>
          </a:p>
          <a:p>
            <a:pPr algn="ctr">
              <a:defRPr/>
            </a:pPr>
            <a:endParaRPr lang="en-US" altLang="en-US" sz="3200" dirty="0">
              <a:solidFill>
                <a:prstClr val="black"/>
              </a:solidFill>
              <a:latin typeface="Lato Regular"/>
              <a:cs typeface="Lato Regular"/>
            </a:endParaRPr>
          </a:p>
          <a:p>
            <a:pPr algn="ctr">
              <a:defRPr/>
            </a:pPr>
            <a:r>
              <a:rPr lang="en-US" altLang="en-US" sz="3200" dirty="0">
                <a:solidFill>
                  <a:prstClr val="black"/>
                </a:solidFill>
                <a:latin typeface="Lato Regular"/>
                <a:cs typeface="Lato Regular"/>
              </a:rPr>
              <a:t>In such a world, no woman lives in fear of violence</a:t>
            </a:r>
            <a:r>
              <a:rPr lang="en-US" altLang="en-US" sz="3200" dirty="0">
                <a:solidFill>
                  <a:srgbClr val="802528"/>
                </a:solidFill>
                <a:latin typeface="Lato Regular"/>
                <a:cs typeface="Lato Regular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55" y="6662894"/>
            <a:ext cx="192471" cy="1939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3584" y="279400"/>
            <a:ext cx="106680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sz="4800" dirty="0"/>
              <a:t>Zonta International Vision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63" y="5457538"/>
            <a:ext cx="1478765" cy="14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092011" y="6356352"/>
            <a:ext cx="3490389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www.StopChildMarriages.org</a:t>
            </a:r>
          </a:p>
          <a:p>
            <a:r>
              <a:rPr lang="en-US" sz="1200"/>
              <a:t>www.zontausa.org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3369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4639"/>
            <a:ext cx="10667999" cy="1143000"/>
          </a:xfrm>
        </p:spPr>
        <p:txBody>
          <a:bodyPr>
            <a:normAutofit/>
          </a:bodyPr>
          <a:lstStyle>
            <a:lvl1pPr>
              <a:defRPr sz="4267" b="1">
                <a:solidFill>
                  <a:srgbClr val="005B7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148" y="1600201"/>
            <a:ext cx="10668000" cy="4525963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3467" b="0" i="0">
                <a:latin typeface="Lato Medium"/>
                <a:ea typeface="Lato" pitchFamily="34" charset="0"/>
                <a:cs typeface="Lato Medium"/>
              </a:defRPr>
            </a:lvl1pPr>
            <a:lvl2pPr marL="990575" indent="-380990">
              <a:buFont typeface="Arial" panose="020B0604020202020204" pitchFamily="34" charset="0"/>
              <a:buChar char="•"/>
              <a:defRPr sz="3200" b="0" i="0">
                <a:latin typeface="Lato Medium"/>
                <a:ea typeface="Lato" pitchFamily="34" charset="0"/>
                <a:cs typeface="Lato Medium"/>
              </a:defRPr>
            </a:lvl2pPr>
            <a:lvl3pPr marL="1523962" indent="-304792">
              <a:buFont typeface="Arial" panose="020B0604020202020204" pitchFamily="34" charset="0"/>
              <a:buChar char="•"/>
              <a:defRPr sz="2667" b="0" i="0">
                <a:latin typeface="Lato Medium"/>
                <a:ea typeface="Lato" pitchFamily="34" charset="0"/>
                <a:cs typeface="Lato Medium"/>
              </a:defRPr>
            </a:lvl3pPr>
            <a:lvl4pPr marL="2133547" indent="-304792">
              <a:buFont typeface="Arial" panose="020B0604020202020204" pitchFamily="34" charset="0"/>
              <a:buChar char="•"/>
              <a:defRPr sz="2400" b="0" i="0">
                <a:latin typeface="Lato Medium"/>
                <a:ea typeface="Lato" pitchFamily="34" charset="0"/>
                <a:cs typeface="Lato Medium"/>
              </a:defRPr>
            </a:lvl4pPr>
            <a:lvl5pPr marL="2743131" indent="-304792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>
            <a:lvl1pPr>
              <a:defRPr sz="1333"/>
            </a:lvl1pPr>
          </a:lstStyle>
          <a:p>
            <a:fld id="{8CB1BAED-8C20-4E4D-BEE8-99B6A27365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53" y="6662893"/>
            <a:ext cx="192471" cy="19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63" y="5457538"/>
            <a:ext cx="1478765" cy="14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693595" y="6308727"/>
            <a:ext cx="3490389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40"/>
              </a:lnSpc>
            </a:pPr>
            <a:endParaRPr lang="en-US" sz="1200" dirty="0"/>
          </a:p>
          <a:p>
            <a:pPr>
              <a:lnSpc>
                <a:spcPts val="1840"/>
              </a:lnSpc>
            </a:pPr>
            <a:r>
              <a:rPr lang="en-US" sz="1200" dirty="0" err="1"/>
              <a:t>www.zontausa.org</a:t>
            </a:r>
            <a:endParaRPr lang="en-US" sz="1200" dirty="0"/>
          </a:p>
          <a:p>
            <a:pPr>
              <a:lnSpc>
                <a:spcPts val="184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311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7" y="274639"/>
            <a:ext cx="10667999" cy="1143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10668000" cy="4525963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3467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2133547" indent="-304792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743131" indent="-304792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>
            <a:lvl1pPr>
              <a:defRPr sz="1333"/>
            </a:lvl1pPr>
          </a:lstStyle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363" y="4978371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55" y="6662894"/>
            <a:ext cx="192471" cy="19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ontaInternational_PowerPoint_interiorLO_T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45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283200" cy="4525963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3467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2133547" indent="-304792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743131" indent="-304792">
              <a:buFont typeface="Arial" panose="020B0604020202020204" pitchFamily="34" charset="0"/>
              <a:buChar char="•"/>
              <a:defRPr sz="2133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00201"/>
            <a:ext cx="5283200" cy="4525963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3467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2133547" indent="-304792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743131" indent="-304792">
              <a:buFont typeface="Arial" panose="020B0604020202020204" pitchFamily="34" charset="0"/>
              <a:buChar char="•"/>
              <a:defRPr sz="3467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D958-75D2-C647-BE96-3B36ADE95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3" y="274639"/>
            <a:ext cx="10667999" cy="1143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363" y="4978371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55" y="6662894"/>
            <a:ext cx="192471" cy="19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ZontaInternational_PowerPoint_interiorLO_T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7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10668000" cy="1146048"/>
          </a:xfrm>
        </p:spPr>
        <p:txBody>
          <a:bodyPr>
            <a:normAutofit/>
          </a:bodyPr>
          <a:lstStyle>
            <a:lvl1pPr>
              <a:defRPr sz="4800" b="1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3" y="1535113"/>
            <a:ext cx="5283197" cy="639763"/>
          </a:xfrm>
        </p:spPr>
        <p:txBody>
          <a:bodyPr anchor="b">
            <a:noAutofit/>
          </a:bodyPr>
          <a:lstStyle>
            <a:lvl1pPr marL="0" indent="0">
              <a:buNone/>
              <a:defRPr sz="2933" b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3" y="2174875"/>
            <a:ext cx="5283197" cy="3951288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2133547" indent="-304792"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743131" indent="-304792">
              <a:buFont typeface="Arial" panose="020B0604020202020204" pitchFamily="34" charset="0"/>
              <a:buChar char="•"/>
              <a:defRPr sz="1867">
                <a:latin typeface="Lato" pitchFamily="34" charset="0"/>
                <a:ea typeface="Lato" pitchFamily="34" charset="0"/>
                <a:cs typeface="Lato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535113"/>
            <a:ext cx="5283200" cy="639763"/>
          </a:xfrm>
        </p:spPr>
        <p:txBody>
          <a:bodyPr anchor="b">
            <a:normAutofit/>
          </a:bodyPr>
          <a:lstStyle>
            <a:lvl1pPr marL="0" indent="0">
              <a:buNone/>
              <a:defRPr sz="2933" b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174875"/>
            <a:ext cx="5283200" cy="3951288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2133547" indent="-304792">
              <a:buFont typeface="Arial" panose="020B0604020202020204" pitchFamily="34" charset="0"/>
              <a:buChar char="•"/>
              <a:defRPr sz="2933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743131" indent="-304792">
              <a:buFont typeface="Arial" panose="020B0604020202020204" pitchFamily="34" charset="0"/>
              <a:buChar char="•"/>
              <a:defRPr sz="1867">
                <a:latin typeface="Lato" pitchFamily="34" charset="0"/>
                <a:ea typeface="Lato" pitchFamily="34" charset="0"/>
                <a:cs typeface="Lato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Katherine Cleland </a:t>
            </a:r>
            <a:fld id="{C03FD958-75D2-C647-BE96-3B36ADE95E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55" y="6662894"/>
            <a:ext cx="192471" cy="19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63" y="5457538"/>
            <a:ext cx="1478765" cy="14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092011" y="6356352"/>
            <a:ext cx="3490389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www.StopChildMarriages.org</a:t>
            </a:r>
          </a:p>
          <a:p>
            <a:r>
              <a:rPr lang="en-US" sz="1200"/>
              <a:t>www.zontausa.org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3045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 &amp; Contrib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08201"/>
            <a:ext cx="10668000" cy="4017963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3467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3467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3467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2133547" indent="-304792">
              <a:buFont typeface="Arial" panose="020B0604020202020204" pitchFamily="34" charset="0"/>
              <a:buChar char="•"/>
              <a:defRPr sz="3467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743131" indent="-304792">
              <a:buFont typeface="Arial" panose="020B0604020202020204" pitchFamily="34" charset="0"/>
              <a:buChar char="•"/>
              <a:defRPr sz="3467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304804"/>
            <a:ext cx="1066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Acknowledgements and  Contributions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55" y="6662894"/>
            <a:ext cx="192471" cy="19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63" y="5457538"/>
            <a:ext cx="1478765" cy="14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295211" y="6376990"/>
            <a:ext cx="3490389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www.StopChildMarriages.org</a:t>
            </a:r>
            <a:endParaRPr lang="en-US" sz="1200" dirty="0"/>
          </a:p>
          <a:p>
            <a:r>
              <a:rPr lang="en-US" sz="1200" dirty="0" err="1"/>
              <a:t>www.zontausa.org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0629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1779862"/>
            <a:ext cx="3251200" cy="3031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152900" y="5451779"/>
            <a:ext cx="38862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67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www.zonta.org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361541"/>
            <a:ext cx="6400800" cy="2974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333" b="0" dirty="0">
                <a:solidFill>
                  <a:srgbClr val="8025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333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copyright</a:t>
            </a:r>
            <a:r>
              <a:rPr lang="en-US" sz="1333" b="0" baseline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1333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© 2020 Zonta International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20722" y="1779862"/>
            <a:ext cx="2937636" cy="27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2011" y="6306374"/>
            <a:ext cx="3490389" cy="365125"/>
          </a:xfrm>
        </p:spPr>
        <p:txBody>
          <a:bodyPr/>
          <a:lstStyle>
            <a:lvl1pPr>
              <a:lnSpc>
                <a:spcPts val="1440"/>
              </a:lnSpc>
              <a:defRPr sz="1200">
                <a:solidFill>
                  <a:srgbClr val="800000"/>
                </a:solidFill>
              </a:defRPr>
            </a:lvl1pPr>
          </a:lstStyle>
          <a:p>
            <a:r>
              <a:rPr lang="en-US"/>
              <a:t>www.StopChildMarriages.org</a:t>
            </a:r>
          </a:p>
          <a:p>
            <a:r>
              <a:rPr lang="en-US"/>
              <a:t>www.zontausa.org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0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73345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681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00276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6931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u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3BABE1-DB2D-8544-9C3C-01AB3A8BB64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0122FF-99CF-7042-9878-EDCF3A754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99" t="39422" b="15243"/>
          <a:stretch>
            <a:fillRect/>
          </a:stretch>
        </p:blipFill>
        <p:spPr>
          <a:xfrm>
            <a:off x="1" y="0"/>
            <a:ext cx="4387079" cy="6858000"/>
          </a:xfrm>
          <a:custGeom>
            <a:avLst/>
            <a:gdLst>
              <a:gd name="connsiteX0" fmla="*/ 0 w 4387079"/>
              <a:gd name="connsiteY0" fmla="*/ 0 h 6858000"/>
              <a:gd name="connsiteX1" fmla="*/ 4387079 w 4387079"/>
              <a:gd name="connsiteY1" fmla="*/ 0 h 6858000"/>
              <a:gd name="connsiteX2" fmla="*/ 4387079 w 4387079"/>
              <a:gd name="connsiteY2" fmla="*/ 6858000 h 6858000"/>
              <a:gd name="connsiteX3" fmla="*/ 0 w 43870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79" h="6858000">
                <a:moveTo>
                  <a:pt x="0" y="0"/>
                </a:moveTo>
                <a:lnTo>
                  <a:pt x="4387079" y="0"/>
                </a:lnTo>
                <a:lnTo>
                  <a:pt x="43870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96000">
                <a:schemeClr val="accent5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ED8C-32B1-4142-8D4A-35F9E1E71AD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D8C8F-0040-E047-A0D6-69A494EA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7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1E8E34F-18B7-A24B-A25A-062C102C04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00400"/>
          </a:xfrm>
          <a:solidFill>
            <a:schemeClr val="accent1">
              <a:alpha val="60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08890" cy="3200400"/>
          </a:xfrm>
          <a:gradFill flip="none" rotWithShape="1">
            <a:gsLst>
              <a:gs pos="1000">
                <a:schemeClr val="tx1">
                  <a:alpha val="4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lIns="822960" rIns="365760" bIns="731520"/>
          <a:lstStyle>
            <a:lvl1pPr algn="l"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47DD5-8FB1-8D40-A2EB-14C898AC4DB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0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26D8C5-9712-E84A-BB2C-3BBE0DFE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555144" y="2546492"/>
            <a:ext cx="23110288" cy="8590503"/>
          </a:xfrm>
          <a:prstGeom prst="pie">
            <a:avLst>
              <a:gd name="adj1" fmla="val 16201733"/>
              <a:gd name="adj2" fmla="val 419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86883" y="1600200"/>
            <a:ext cx="1828800" cy="1828800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5000">
                <a:schemeClr val="accent3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1876" y="1939714"/>
            <a:ext cx="1828800" cy="18288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6000">
                <a:schemeClr val="accent2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92073" y="2774147"/>
            <a:ext cx="1828800" cy="1828800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08969" y="4294284"/>
            <a:ext cx="1828800" cy="1828800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F50B8A9-0EE6-0042-8DA8-E273F62B02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63710" y="1287334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85061B4-C500-E940-ACC5-F636E1C232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8386" y="162684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B3E5BF8-D5AB-9B42-B5A2-95FC52066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8266" y="2461281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4795E37-2C72-0B47-88E8-19F66566B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84845" y="398141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4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38D2FAE-CB02-8741-BFB7-E3583A5645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1750" y="3503216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B5E82AC-B3B9-6B43-83FD-40A9EE686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1750" y="4446859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522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ycle/Par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9561505-5F6A-D244-8387-4862D8ACD6A9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0249577-8D0D-4546-806C-61BECC2E35D5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83BB414-152A-AF45-A142-B68FFB1790D4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CE3A24B-CCEB-2F4E-9480-48BBE9B2E14D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1520568-38F2-0C4B-9ED7-C12B53C00378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1a">
            <a:extLst>
              <a:ext uri="{FF2B5EF4-FFF2-40B4-BE49-F238E27FC236}">
                <a16:creationId xmlns:a16="http://schemas.microsoft.com/office/drawing/2014/main" id="{19E6F05B-8FA1-D143-A989-09A83CC86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ED2BFAB3-482F-9F4E-9104-AF2EEF190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9B82EF70-A5B6-4C4D-B8C6-804C71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466FAD3A-8A89-154E-AFE8-8E01414C8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C3B055E3-3C30-9F44-B714-27B4F16135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D4B70921-2F62-064B-9FAF-3C494F967E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9E22F628-F6CF-7747-BC40-A70AD1608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A420BA04-1483-EE4D-942C-3CA1D2DAE4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DD7A7972-B771-F041-96AD-75C791AD0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6D3C812E-816F-4A46-831D-BCFFF9CABC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BE8CD02A-3778-4B49-A460-13D35063B4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F0DE6985-5452-314D-B616-35E902A450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471EB496-C590-904B-A46C-3C73099F8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31A09A42-8B08-6D45-8DDF-7709E62BC7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E397AD2C-EF48-2844-AC41-BC52D2D64B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6F2D56D9-62F7-CB41-AF06-134C9B3DB7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B4545B59-620C-F94B-BFB0-C47D83D26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8321F-29A1-D349-9B34-1565A3E7BA4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1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ld Bullets">
    <p:bg>
      <p:bgPr>
        <a:gradFill>
          <a:gsLst>
            <a:gs pos="100000">
              <a:schemeClr val="accent1"/>
            </a:gs>
            <a:gs pos="6000">
              <a:schemeClr val="accent1">
                <a:alpha val="54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2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0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8F1C4-6B3E-2C4D-B4F4-8C51CE79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E56F-C08B-CA49-BE06-50A56CF35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80" y="1123950"/>
            <a:ext cx="11577320" cy="508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2A58-6796-1642-B9E4-E3AE69DF5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344"/>
            <a:ext cx="41148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CDE7F-5128-FD47-B491-4CA204B1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4075" y="6561831"/>
            <a:ext cx="27432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CA2BFAC-24D0-D640-9F55-1CCC341DD7FC}"/>
              </a:ext>
            </a:extLst>
          </p:cNvPr>
          <p:cNvSpPr/>
          <p:nvPr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834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49" r:id="rId2"/>
    <p:sldLayoutId id="2147483776" r:id="rId3"/>
    <p:sldLayoutId id="2147483777" r:id="rId4"/>
    <p:sldLayoutId id="2147483759" r:id="rId5"/>
    <p:sldLayoutId id="2147483762" r:id="rId6"/>
    <p:sldLayoutId id="2147483768" r:id="rId7"/>
    <p:sldLayoutId id="2147483795" r:id="rId8"/>
    <p:sldLayoutId id="214748379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65DB-6C1C-8344-A853-DB6D52BC5DB7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Tech Tips for Zonta Leaders</a:t>
            </a:r>
          </a:p>
          <a:p>
            <a:r>
              <a:rPr lang="en-US"/>
              <a:t>NAIDM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Katherine Cleland </a:t>
            </a:r>
            <a:fld id="{C03FD958-75D2-C647-BE96-3B36ADE95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8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</p:sldLayoutIdLst>
  <p:txStyles>
    <p:titleStyle>
      <a:lvl1pPr algn="ctr" defTabSz="121917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YCcNEvYnJhc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659C34-6F0E-9640-BFB3-1E38EB61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45" y="3473201"/>
            <a:ext cx="6145899" cy="1442562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Zonta USA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Caucus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FC141-71CE-B546-B514-12A5A7F45D2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9414075" y="6561831"/>
            <a:ext cx="2743200" cy="217056"/>
          </a:xfrm>
        </p:spPr>
        <p:txBody>
          <a:bodyPr/>
          <a:lstStyle/>
          <a:p>
            <a:fld id="{71D00C28-2252-7A46-BDE1-23546EACCE2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62A03-E9E2-8343-9886-B373C501492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Sheila Cook-Cohen</a:t>
            </a:r>
          </a:p>
          <a:p>
            <a:r>
              <a:rPr lang="en-US" dirty="0"/>
              <a:t>District 9 Caucus Representative</a:t>
            </a:r>
          </a:p>
        </p:txBody>
      </p:sp>
      <p:pic>
        <p:nvPicPr>
          <p:cNvPr id="7" name="Picture Placeholder 6" descr="A picture containing building, outdoor, resort&#10;&#10;Description automatically generated">
            <a:extLst>
              <a:ext uri="{FF2B5EF4-FFF2-40B4-BE49-F238E27FC236}">
                <a16:creationId xmlns:a16="http://schemas.microsoft.com/office/drawing/2014/main" id="{471F7F13-7411-4FED-BF59-A9AADBDB59C9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2"/>
          <a:srcRect l="17450" r="17450"/>
          <a:stretch>
            <a:fillRect/>
          </a:stretch>
        </p:blipFill>
        <p:spPr/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79A34F22-DD7F-4903-BB9A-0DA6962BA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074" y="605482"/>
            <a:ext cx="5159333" cy="23977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455227-8CFA-459F-B0FD-0F66AA29F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056" y="4611020"/>
            <a:ext cx="2569708" cy="21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0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C0CFB5-3A82-9647-9F0C-48A33E93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Thank You Zontians for Being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4609FB-5A10-5C4E-86DA-AD419EE735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AF70E7-9147-0743-8483-9F19BA6ED5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You Can Make A Difference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892FEB-DAA3-884A-97ED-71DE51BEEF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You Can Instigate Change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6BD238-CCC2-2644-9BA4-D0148316B5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You Can Share Your Voice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2714C-AC7F-904D-8196-1C34EE9A48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4AEED4-2981-47D3-A136-4FE177C459F2}"/>
              </a:ext>
            </a:extLst>
          </p:cNvPr>
          <p:cNvSpPr/>
          <p:nvPr/>
        </p:nvSpPr>
        <p:spPr>
          <a:xfrm>
            <a:off x="925606" y="1462875"/>
            <a:ext cx="4617944" cy="4752109"/>
          </a:xfrm>
          <a:prstGeom prst="ellipse">
            <a:avLst/>
          </a:prstGeom>
          <a:solidFill>
            <a:srgbClr val="00A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BAD8D-1BD8-445E-83E7-B8E8106B9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543" y="3814315"/>
            <a:ext cx="2063250" cy="219163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A69F9F7-694B-4D55-96E6-299263ED0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006" y="1819113"/>
            <a:ext cx="2656324" cy="18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9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34C4A-B1B2-0F40-AEB3-4BBB2195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673608"/>
            <a:ext cx="8758425" cy="15591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Agenda</a:t>
            </a:r>
            <a:br>
              <a:rPr lang="en-US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Zonta Advocacy Non- Partisan or Secular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E7BC5-B3DA-3B4C-911F-2E5E7122A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5869" y="1907102"/>
            <a:ext cx="5753099" cy="4630911"/>
          </a:xfr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+mn-lt"/>
              </a:rPr>
              <a:t>U-tube Video  </a:t>
            </a:r>
            <a:r>
              <a:rPr lang="en-US" sz="2000" dirty="0">
                <a:latin typeface="+mn-lt"/>
                <a:hlinkClick r:id="rId2"/>
              </a:rPr>
              <a:t>https://youtu.be/YCcNEvYnJhc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US Caucus is Upping our Game – So Can You </a:t>
            </a:r>
          </a:p>
          <a:p>
            <a:r>
              <a:rPr lang="en-US" sz="2000" dirty="0">
                <a:latin typeface="+mn-lt"/>
              </a:rPr>
              <a:t>US Caucus consists of 13 voting members</a:t>
            </a:r>
          </a:p>
          <a:p>
            <a:r>
              <a:rPr lang="en-US" sz="2000" dirty="0">
                <a:latin typeface="+mn-lt"/>
              </a:rPr>
              <a:t>Focused sub-committees</a:t>
            </a:r>
          </a:p>
          <a:p>
            <a:r>
              <a:rPr lang="en-US" sz="2000" dirty="0">
                <a:latin typeface="+mn-lt"/>
              </a:rPr>
              <a:t>National Coalition Memberships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You Make A Difference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You Can Instigate Change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You Can Share Your Voice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D354A-2D34-A542-B043-6B6B880A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857" y="638400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D00C28-2252-7A46-BDE1-23546EACCE2C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2</a:t>
            </a:fld>
            <a:endParaRPr lang="en-US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B3744-E136-4A73-B488-ACD64715B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403" y="3965944"/>
            <a:ext cx="2420215" cy="257207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420B89-503B-44E0-A76B-D5558249E865}"/>
              </a:ext>
            </a:extLst>
          </p:cNvPr>
          <p:cNvSpPr/>
          <p:nvPr/>
        </p:nvSpPr>
        <p:spPr>
          <a:xfrm>
            <a:off x="2327564" y="5194409"/>
            <a:ext cx="2275609" cy="1161940"/>
          </a:xfrm>
          <a:prstGeom prst="ellipse">
            <a:avLst/>
          </a:prstGeom>
          <a:solidFill>
            <a:srgbClr val="CE3364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bg1"/>
                </a:solidFill>
                <a:latin typeface="Lato" panose="020F0502020204030203" pitchFamily="34" charset="77"/>
              </a:rPr>
              <a:t>Collaboration </a:t>
            </a:r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W</a:t>
            </a:r>
            <a:r>
              <a:rPr lang="en-US" b="1" i="0" dirty="0">
                <a:solidFill>
                  <a:schemeClr val="bg1"/>
                </a:solidFill>
                <a:latin typeface="Lato" panose="020F0502020204030203" pitchFamily="34" charset="77"/>
              </a:rPr>
              <a:t>orks!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C910E7-E5A4-454B-84BB-4FB83E831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492" y="3887348"/>
            <a:ext cx="2543524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877F1A9-B43F-AF40-B219-029AC4A486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01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D6D8707-EBA9-AC47-A72C-38849A7D77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02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895DD70-1BD9-BD47-A79C-E5935EE88B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03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E8380B5-8076-2148-B079-434AF6BFDE1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04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93B106F5-1FB6-8345-B48A-6DE8B580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10" y="470632"/>
            <a:ext cx="5965890" cy="91973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purpose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Implemented 2018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91F808C6-7A8A-E145-9B8A-3143BD38AF6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9414075" y="6561831"/>
            <a:ext cx="2743200" cy="217056"/>
          </a:xfrm>
        </p:spPr>
        <p:txBody>
          <a:bodyPr/>
          <a:lstStyle/>
          <a:p>
            <a:fld id="{71D00C28-2252-7A46-BDE1-23546EACCE2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Placeholder 3" descr="A group of people sitting at a table with their hands up&#10;&#10;Description automatically generated with medium confidence">
            <a:extLst>
              <a:ext uri="{FF2B5EF4-FFF2-40B4-BE49-F238E27FC236}">
                <a16:creationId xmlns:a16="http://schemas.microsoft.com/office/drawing/2014/main" id="{38BBD9FB-00B7-4B8E-BE92-7D6EB87C8D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5221" b="25221"/>
          <a:stretch>
            <a:fillRect/>
          </a:stretch>
        </p:blipFill>
        <p:spPr>
          <a:xfrm>
            <a:off x="-11555144" y="2515708"/>
            <a:ext cx="23193104" cy="8621287"/>
          </a:xfr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9D4B6A7-DF4A-A54E-B4EA-FC621FA6A5D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gradFill>
            <a:gsLst>
              <a:gs pos="0">
                <a:schemeClr val="accent2">
                  <a:lumMod val="75000"/>
                </a:schemeClr>
              </a:gs>
              <a:gs pos="95000">
                <a:schemeClr val="accent2"/>
              </a:gs>
            </a:gsLst>
          </a:gradFill>
        </p:spPr>
        <p:txBody>
          <a:bodyPr/>
          <a:lstStyle/>
          <a:p>
            <a:pPr marL="0" lvl="0" indent="0" algn="ctr">
              <a:buNone/>
            </a:pPr>
            <a:r>
              <a:rPr lang="en-US" b="0" dirty="0">
                <a:solidFill>
                  <a:srgbClr val="FFFFFF"/>
                </a:solidFill>
                <a:latin typeface="Lato" panose="020F0502020204030203" pitchFamily="34" charset="77"/>
              </a:rPr>
              <a:t>Strong Voice Amplified 8000 Times in the U.S.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174F7B6-0F5E-7243-B575-86454F8DB2E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dirty="0">
                <a:latin typeface="Lato" panose="020F0502020204030203" pitchFamily="34" charset="77"/>
              </a:rPr>
              <a:t>National Visibility on Women’s Issues and Rights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02FEC42-EF20-A24E-82ED-9486F67C92A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gradFill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</a:gradFill>
        </p:spPr>
        <p:txBody>
          <a:bodyPr/>
          <a:lstStyle/>
          <a:p>
            <a:pPr marL="0" lvl="0" indent="0" algn="ctr">
              <a:buNone/>
            </a:pPr>
            <a:r>
              <a:rPr lang="en-US" b="0" dirty="0">
                <a:solidFill>
                  <a:srgbClr val="FFFFFF"/>
                </a:solidFill>
                <a:latin typeface="Lato" panose="020F0502020204030203" pitchFamily="34" charset="77"/>
              </a:rPr>
              <a:t>Creates and Increases New Tools to Succeed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3419477-A121-3946-800A-62867A0848A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</a:gradFill>
        </p:spPr>
        <p:txBody>
          <a:bodyPr/>
          <a:lstStyle/>
          <a:p>
            <a:pPr marL="0" lvl="0" indent="0" algn="ctr">
              <a:buNone/>
            </a:pPr>
            <a:r>
              <a:rPr lang="en-US" b="0" dirty="0">
                <a:solidFill>
                  <a:srgbClr val="FFFFFF"/>
                </a:solidFill>
                <a:latin typeface="Lato" panose="020F0502020204030203" pitchFamily="34" charset="77"/>
              </a:rPr>
              <a:t>Creates and Drives Momentum Towards Change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782713-DF79-4B48-BDEA-2D7147695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050" y="1419703"/>
            <a:ext cx="1995590" cy="212296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8D99A4-2AD6-474B-A219-0E3087E91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450" y="1572103"/>
            <a:ext cx="1995590" cy="2122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07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1D8181D-37E0-4E0A-89A3-E2C927E1B6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452101" y="585728"/>
            <a:ext cx="23110288" cy="8590503"/>
          </a:xfrm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EBB67-8F1B-49B3-A663-1A426DF8EB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8125" y="1600200"/>
            <a:ext cx="3352800" cy="2381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Aligns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E4D5-9D18-47C3-B65B-698E5735BC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83427" y="1993758"/>
            <a:ext cx="4452187" cy="28872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Collaborates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4C70E-088C-4795-9565-97128E42FA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58618" y="2994833"/>
            <a:ext cx="4345821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Coordinates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78FA9A-29CC-4193-8E73-B298D06EBDA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945050" y="4325542"/>
            <a:ext cx="2942150" cy="2118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Unites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FCCDB1-78AD-41B7-9D4C-15365C4926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645EF9-890B-4197-B719-69AF7EB285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36302-2615-401B-B244-F8EC99E111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5D74E5-3731-46B4-A844-C626B41CD4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5D37156-FDF1-47AF-9241-817AF7D2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Caucus AT 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3620CC-CEAF-45C2-A9D3-A849ED71BDCA}"/>
              </a:ext>
            </a:extLst>
          </p:cNvPr>
          <p:cNvSpPr txBox="1"/>
          <p:nvPr/>
        </p:nvSpPr>
        <p:spPr>
          <a:xfrm>
            <a:off x="935182" y="5476009"/>
            <a:ext cx="6899563" cy="707886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RESEARCH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RESEARCH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RESEARCH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69ED02-46C4-482D-A407-FEB346EF4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041" y="82174"/>
            <a:ext cx="1639427" cy="17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5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34CA8A-2E3D-4542-BDC9-D7CA3A0AD4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0" scaled="1"/>
          </a:gradFill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9998BC-DB9B-F54F-A2E0-C12BB656D4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0" scaled="1"/>
          </a:gradFill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F2ACDD-AD8A-004F-8D45-1B543A0D7D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0" scaled="1"/>
          </a:gradFill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A22B49-FC90-2646-AB6D-32D0C82EB4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0" scaled="1"/>
          </a:gradFill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9CFFAF-8A48-694F-88FD-8B105F1D96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68832" y="4971460"/>
            <a:ext cx="560292" cy="555258"/>
          </a:xfr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0" scaled="1"/>
          </a:gradFill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CC575A-1714-DA44-89C1-16ABA3AFDF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0" scaled="1"/>
          </a:gradFill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962C8BB-2174-BF40-9ECB-580D05D7E4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0" scaled="1"/>
          </a:gradFill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9BEA70E-1003-3F48-A4EE-DE9B113015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0" scaled="1"/>
          </a:gradFill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4084BC2-2ECF-F046-9B93-FF16D852D1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Six Primary Focus Groups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7DBEA243-3DA0-354D-AC03-30B82FD135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7629" y="1224068"/>
            <a:ext cx="2758233" cy="909493"/>
          </a:xfrm>
        </p:spPr>
        <p:txBody>
          <a:bodyPr/>
          <a:lstStyle/>
          <a:p>
            <a:pPr marL="0" lvl="0">
              <a:spcBef>
                <a:spcPts val="1000"/>
              </a:spcBef>
              <a:spcAft>
                <a:spcPts val="0"/>
              </a:spcAft>
              <a:buClrTx/>
            </a:pPr>
            <a:r>
              <a:rPr lang="en-US" sz="2000" b="1" dirty="0">
                <a:latin typeface="Lato Black" panose="020F0502020204030203" pitchFamily="34" charset="77"/>
              </a:rPr>
              <a:t>End Child Marriage</a:t>
            </a:r>
          </a:p>
          <a:p>
            <a:pPr marL="0" lvl="1" algn="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Lato Black" panose="020B0604020202020204" charset="0"/>
              </a:rPr>
              <a:t>Age 18 No Exceptions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77A1DDD-19CE-D94C-B6DE-B1DAC4C64A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3754" y="2446244"/>
            <a:ext cx="2750266" cy="1075908"/>
          </a:xfrm>
        </p:spPr>
        <p:txBody>
          <a:bodyPr>
            <a:normAutofit/>
          </a:bodyPr>
          <a:lstStyle/>
          <a:p>
            <a:pPr marL="0" lvl="0">
              <a:spcBef>
                <a:spcPts val="1000"/>
              </a:spcBef>
              <a:spcAft>
                <a:spcPts val="0"/>
              </a:spcAft>
              <a:buClrTx/>
            </a:pPr>
            <a:r>
              <a:rPr lang="en-US" sz="2000" dirty="0">
                <a:solidFill>
                  <a:srgbClr val="FFFFFF"/>
                </a:solidFill>
                <a:latin typeface="Lato Black" panose="020F0502020204030203" pitchFamily="34" charset="77"/>
              </a:rPr>
              <a:t>Ratify ERA</a:t>
            </a:r>
          </a:p>
          <a:p>
            <a:pPr marL="0" lvl="0">
              <a:spcBef>
                <a:spcPts val="1000"/>
              </a:spcBef>
              <a:spcAft>
                <a:spcPts val="0"/>
              </a:spcAft>
              <a:buClrTx/>
            </a:pPr>
            <a:r>
              <a:rPr lang="en-US" dirty="0">
                <a:solidFill>
                  <a:srgbClr val="FFFFFF"/>
                </a:solidFill>
                <a:latin typeface="Lato Black" panose="020F0502020204030203" pitchFamily="34" charset="77"/>
              </a:rPr>
              <a:t>Equal Rights in Constitution</a:t>
            </a:r>
          </a:p>
          <a:p>
            <a:pPr marL="0" lvl="0">
              <a:spcBef>
                <a:spcPts val="1000"/>
              </a:spcBef>
              <a:spcAft>
                <a:spcPts val="0"/>
              </a:spcAft>
              <a:buClrTx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570A532-3948-C440-A725-51FA6D419A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445" y="3582636"/>
            <a:ext cx="2750266" cy="909493"/>
          </a:xfrm>
        </p:spPr>
        <p:txBody>
          <a:bodyPr/>
          <a:lstStyle/>
          <a:p>
            <a:pPr marL="0" lvl="0">
              <a:spcBef>
                <a:spcPts val="1000"/>
              </a:spcBef>
              <a:spcAft>
                <a:spcPts val="0"/>
              </a:spcAft>
              <a:buClrTx/>
            </a:pPr>
            <a:r>
              <a:rPr lang="en-US" sz="2000" dirty="0">
                <a:latin typeface="Lato Black" panose="020F0502020204030203" pitchFamily="34" charset="77"/>
              </a:rPr>
              <a:t>Zonta Says NO</a:t>
            </a:r>
            <a:endParaRPr lang="en-US" sz="2000" b="1" dirty="0">
              <a:latin typeface="Lato Black" panose="020F0502020204030203" pitchFamily="34" charset="77"/>
            </a:endParaRPr>
          </a:p>
          <a:p>
            <a:pPr marL="0" lvl="1" algn="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Lato Black" panose="020B0604020202020204" charset="0"/>
              </a:rPr>
              <a:t>Violence Against Women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44DE4EF-24ED-B245-A66E-0DFED83E8A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5165" y="5353943"/>
            <a:ext cx="2901669" cy="1109202"/>
          </a:xfrm>
        </p:spPr>
        <p:txBody>
          <a:bodyPr/>
          <a:lstStyle/>
          <a:p>
            <a:pPr marL="0" lvl="0" algn="ctr">
              <a:spcBef>
                <a:spcPts val="1000"/>
              </a:spcBef>
              <a:spcAft>
                <a:spcPts val="0"/>
              </a:spcAft>
              <a:buClrTx/>
            </a:pPr>
            <a:r>
              <a:rPr lang="en-US" sz="2000" b="1" dirty="0">
                <a:latin typeface="Lato Black" panose="020F0502020204030203" pitchFamily="34" charset="77"/>
              </a:rPr>
              <a:t>What  Are Your Ideas</a:t>
            </a:r>
          </a:p>
          <a:p>
            <a:pPr marL="0" lvl="0" algn="ctr">
              <a:spcBef>
                <a:spcPts val="1000"/>
              </a:spcBef>
              <a:spcAft>
                <a:spcPts val="0"/>
              </a:spcAft>
              <a:buClrTx/>
            </a:pPr>
            <a:r>
              <a:rPr lang="en-US" sz="2000" dirty="0">
                <a:latin typeface="Lato Black" panose="020F0502020204030203" pitchFamily="34" charset="77"/>
              </a:rPr>
              <a:t>??????????</a:t>
            </a:r>
            <a:endParaRPr lang="en-US" sz="2000" b="1" dirty="0">
              <a:latin typeface="Lato Black" panose="020F0502020204030203" pitchFamily="34" charset="77"/>
            </a:endParaRP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E8853863-5BCC-F74E-8DAF-5D5B7F75BF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99207" y="1326147"/>
            <a:ext cx="2758233" cy="958528"/>
          </a:xfrm>
        </p:spPr>
        <p:txBody>
          <a:bodyPr>
            <a:normAutofit/>
          </a:bodyPr>
          <a:lstStyle/>
          <a:p>
            <a:pPr marL="0" lv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</a:pPr>
            <a:r>
              <a:rPr lang="en-US" sz="2000" b="1" dirty="0">
                <a:latin typeface="Lato Black" panose="020F0502020204030203" pitchFamily="34" charset="77"/>
              </a:rPr>
              <a:t>Health</a:t>
            </a:r>
          </a:p>
          <a:p>
            <a:pPr marL="0" lv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</a:pPr>
            <a:r>
              <a:rPr lang="en-US" b="0" dirty="0">
                <a:latin typeface="Lato Black" panose="020B0604020202020204" charset="0"/>
                <a:ea typeface="Lato" panose="020B0604020202020204" charset="0"/>
                <a:cs typeface="Lato" panose="020B0604020202020204" charset="0"/>
              </a:rPr>
              <a:t>Women’s Health </a:t>
            </a:r>
          </a:p>
          <a:p>
            <a:pPr marL="0" lv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</a:pPr>
            <a:r>
              <a:rPr lang="en-US" b="0" dirty="0">
                <a:latin typeface="Lato Black" panose="020B0604020202020204" charset="0"/>
                <a:ea typeface="Lato" panose="020B0604020202020204" charset="0"/>
                <a:cs typeface="Lato" panose="020B0604020202020204" charset="0"/>
              </a:rPr>
              <a:t>Including FGM</a:t>
            </a:r>
          </a:p>
          <a:p>
            <a:pPr marL="0" lvl="1"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86BACA5B-412C-BC48-86DC-D29C268995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75372" y="2284675"/>
            <a:ext cx="2758233" cy="1212741"/>
          </a:xfrm>
        </p:spPr>
        <p:txBody>
          <a:bodyPr>
            <a:normAutofit fontScale="25000" lnSpcReduction="20000"/>
          </a:bodyPr>
          <a:lstStyle/>
          <a:p>
            <a:pPr marL="0" lvl="0">
              <a:spcBef>
                <a:spcPts val="600"/>
              </a:spcBef>
              <a:spcAft>
                <a:spcPts val="0"/>
              </a:spcAft>
              <a:buClrTx/>
            </a:pPr>
            <a:r>
              <a:rPr lang="en-US" sz="8000" b="1" dirty="0">
                <a:latin typeface="Lato Black" panose="020F0502020204030203" pitchFamily="34" charset="77"/>
              </a:rPr>
              <a:t>Education</a:t>
            </a:r>
          </a:p>
          <a:p>
            <a:pPr marL="0" lvl="0">
              <a:spcBef>
                <a:spcPts val="600"/>
              </a:spcBef>
              <a:spcAft>
                <a:spcPts val="0"/>
              </a:spcAft>
              <a:buClrTx/>
            </a:pPr>
            <a:r>
              <a:rPr lang="en-US" sz="5600" dirty="0">
                <a:latin typeface="Lato Black" panose="020B0604020202020204" charset="0"/>
              </a:rPr>
              <a:t>Title IX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</a:pPr>
            <a:r>
              <a:rPr lang="en-US" sz="5600" b="1" dirty="0">
                <a:solidFill>
                  <a:schemeClr val="bg1"/>
                </a:solidFill>
                <a:latin typeface="Lato Black" panose="020B0604020202020204" charset="0"/>
              </a:rPr>
              <a:t>Women In STEM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</a:pPr>
            <a:r>
              <a:rPr lang="en-US" sz="5600" b="1" dirty="0">
                <a:solidFill>
                  <a:schemeClr val="bg1"/>
                </a:solidFill>
                <a:latin typeface="Lato Black" panose="020B0604020202020204" charset="0"/>
              </a:rPr>
              <a:t>Equal Opportunity to Education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EBA9287A-9C3F-1348-BC34-5BF685D825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25626" y="3701574"/>
            <a:ext cx="2843858" cy="1368043"/>
          </a:xfrm>
        </p:spPr>
        <p:txBody>
          <a:bodyPr>
            <a:normAutofit fontScale="92500" lnSpcReduction="20000"/>
          </a:bodyPr>
          <a:lstStyle/>
          <a:p>
            <a:pPr marL="0" lvl="0">
              <a:spcBef>
                <a:spcPts val="1000"/>
              </a:spcBef>
              <a:spcAft>
                <a:spcPts val="0"/>
              </a:spcAft>
              <a:buClrTx/>
            </a:pPr>
            <a:endParaRPr lang="en-US" sz="2000" b="1" dirty="0">
              <a:latin typeface="Lato Black" panose="020F0502020204030203" pitchFamily="34" charset="77"/>
            </a:endParaRPr>
          </a:p>
          <a:p>
            <a:pPr marL="0" lvl="0">
              <a:spcBef>
                <a:spcPts val="1000"/>
              </a:spcBef>
              <a:spcAft>
                <a:spcPts val="0"/>
              </a:spcAft>
              <a:buClrTx/>
            </a:pPr>
            <a:r>
              <a:rPr lang="en-US" sz="2200" b="1" dirty="0">
                <a:latin typeface="Lato Black" panose="020F0502020204030203" pitchFamily="34" charset="77"/>
              </a:rPr>
              <a:t>Women at Work</a:t>
            </a:r>
          </a:p>
          <a:p>
            <a:pPr marL="0" lvl="0">
              <a:spcBef>
                <a:spcPts val="600"/>
              </a:spcBef>
              <a:spcAft>
                <a:spcPts val="0"/>
              </a:spcAft>
              <a:buClrTx/>
            </a:pPr>
            <a:r>
              <a:rPr lang="en-US" sz="1500" dirty="0">
                <a:latin typeface="Lato Black" panose="020F0502020204030203" pitchFamily="34" charset="77"/>
              </a:rPr>
              <a:t>Equal Pay</a:t>
            </a:r>
          </a:p>
          <a:p>
            <a:pPr marL="0" lvl="0">
              <a:spcBef>
                <a:spcPts val="600"/>
              </a:spcBef>
              <a:spcAft>
                <a:spcPts val="0"/>
              </a:spcAft>
              <a:buClrTx/>
            </a:pPr>
            <a:r>
              <a:rPr lang="en-US" sz="1500" b="1" dirty="0">
                <a:latin typeface="Lato Black" panose="020F0502020204030203" pitchFamily="34" charset="77"/>
              </a:rPr>
              <a:t>Board members</a:t>
            </a:r>
          </a:p>
          <a:p>
            <a:pPr marL="0" lvl="0">
              <a:spcBef>
                <a:spcPts val="600"/>
              </a:spcBef>
              <a:spcAft>
                <a:spcPts val="0"/>
              </a:spcAft>
              <a:buClrTx/>
            </a:pPr>
            <a:r>
              <a:rPr lang="en-US" sz="1500" dirty="0">
                <a:latin typeface="Lato Black" panose="020F0502020204030203" pitchFamily="34" charset="77"/>
              </a:rPr>
              <a:t>EEOC</a:t>
            </a:r>
            <a:endParaRPr lang="en-US" sz="1500" b="1" dirty="0">
              <a:latin typeface="Lato Black" panose="020F0502020204030203" pitchFamily="34" charset="77"/>
            </a:endParaRPr>
          </a:p>
          <a:p>
            <a:pPr marL="0" lvl="0">
              <a:spcBef>
                <a:spcPts val="1000"/>
              </a:spcBef>
              <a:spcAft>
                <a:spcPts val="0"/>
              </a:spcAft>
              <a:buClrTx/>
            </a:pPr>
            <a:endParaRPr lang="en-US" sz="2000" b="1" dirty="0">
              <a:latin typeface="Lato Black" panose="020F0502020204030203" pitchFamily="34" charset="77"/>
            </a:endParaRPr>
          </a:p>
        </p:txBody>
      </p:sp>
      <p:sp>
        <p:nvSpPr>
          <p:cNvPr id="17422" name="Slide Number Placeholder 17421">
            <a:extLst>
              <a:ext uri="{FF2B5EF4-FFF2-40B4-BE49-F238E27FC236}">
                <a16:creationId xmlns:a16="http://schemas.microsoft.com/office/drawing/2014/main" id="{3304D50B-8C70-1042-8ADF-761467AC84C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9414075" y="6561831"/>
            <a:ext cx="2743200" cy="217056"/>
          </a:xfrm>
        </p:spPr>
        <p:txBody>
          <a:bodyPr/>
          <a:lstStyle/>
          <a:p>
            <a:fld id="{71D00C28-2252-7A46-BDE1-23546EACCE2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3A3DD4-D200-F144-BCAB-0DD5C75B5BB9}"/>
              </a:ext>
            </a:extLst>
          </p:cNvPr>
          <p:cNvGrpSpPr/>
          <p:nvPr/>
        </p:nvGrpSpPr>
        <p:grpSpPr>
          <a:xfrm>
            <a:off x="3740331" y="1357180"/>
            <a:ext cx="4635240" cy="4107023"/>
            <a:chOff x="3740331" y="1357180"/>
            <a:chExt cx="4635240" cy="4107023"/>
          </a:xfrm>
          <a:solidFill>
            <a:schemeClr val="bg1"/>
          </a:solidFill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CF6E593-8A75-7741-B5AB-F2981893EB38}"/>
                </a:ext>
              </a:extLst>
            </p:cNvPr>
            <p:cNvGrpSpPr/>
            <p:nvPr/>
          </p:nvGrpSpPr>
          <p:grpSpPr>
            <a:xfrm>
              <a:off x="3740331" y="1357180"/>
              <a:ext cx="1051298" cy="3996763"/>
              <a:chOff x="3740331" y="1252676"/>
              <a:chExt cx="1051298" cy="3996763"/>
            </a:xfrm>
            <a:grpFill/>
          </p:grpSpPr>
          <p:pic>
            <p:nvPicPr>
              <p:cNvPr id="86" name="Graphic 85" descr="Board Of Directors outline">
                <a:extLst>
                  <a:ext uri="{FF2B5EF4-FFF2-40B4-BE49-F238E27FC236}">
                    <a16:creationId xmlns:a16="http://schemas.microsoft.com/office/drawing/2014/main" id="{B5D67D57-ECE6-484E-80AC-8B288CF08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28295" y="4791107"/>
                <a:ext cx="458332" cy="458332"/>
              </a:xfrm>
              <a:prstGeom prst="rect">
                <a:avLst/>
              </a:prstGeom>
            </p:spPr>
          </p:pic>
          <p:pic>
            <p:nvPicPr>
              <p:cNvPr id="87" name="Graphic 86" descr="Business Growth outline">
                <a:extLst>
                  <a:ext uri="{FF2B5EF4-FFF2-40B4-BE49-F238E27FC236}">
                    <a16:creationId xmlns:a16="http://schemas.microsoft.com/office/drawing/2014/main" id="{CB31C9E3-F33B-9F4C-98BB-C31733B039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740331" y="3645108"/>
                <a:ext cx="458332" cy="458332"/>
              </a:xfrm>
              <a:prstGeom prst="rect">
                <a:avLst/>
              </a:prstGeom>
            </p:spPr>
          </p:pic>
          <p:pic>
            <p:nvPicPr>
              <p:cNvPr id="88" name="Graphic 87" descr="Signature outline">
                <a:extLst>
                  <a:ext uri="{FF2B5EF4-FFF2-40B4-BE49-F238E27FC236}">
                    <a16:creationId xmlns:a16="http://schemas.microsoft.com/office/drawing/2014/main" id="{6F9B65D9-6DC4-D94B-BE3E-2718B1A1F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740331" y="2421362"/>
                <a:ext cx="458332" cy="458332"/>
              </a:xfrm>
              <a:prstGeom prst="rect">
                <a:avLst/>
              </a:prstGeom>
            </p:spPr>
          </p:pic>
          <p:pic>
            <p:nvPicPr>
              <p:cNvPr id="89" name="Graphic 88" descr="Customer review outline">
                <a:extLst>
                  <a:ext uri="{FF2B5EF4-FFF2-40B4-BE49-F238E27FC236}">
                    <a16:creationId xmlns:a16="http://schemas.microsoft.com/office/drawing/2014/main" id="{0AD39213-FFD1-EE4B-ABF1-19C72D1FCA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333297" y="1252676"/>
                <a:ext cx="458332" cy="458332"/>
              </a:xfrm>
              <a:prstGeom prst="rect">
                <a:avLst/>
              </a:prstGeom>
            </p:spPr>
          </p:pic>
        </p:grpSp>
        <p:pic>
          <p:nvPicPr>
            <p:cNvPr id="82" name="Graphic 81" descr="Board Of Directors outline">
              <a:extLst>
                <a:ext uri="{FF2B5EF4-FFF2-40B4-BE49-F238E27FC236}">
                  <a16:creationId xmlns:a16="http://schemas.microsoft.com/office/drawing/2014/main" id="{2EB8648B-7583-7941-A18A-768E615F2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29276" y="5005871"/>
              <a:ext cx="458332" cy="458332"/>
            </a:xfrm>
            <a:prstGeom prst="rect">
              <a:avLst/>
            </a:prstGeom>
          </p:spPr>
        </p:pic>
        <p:pic>
          <p:nvPicPr>
            <p:cNvPr id="83" name="Graphic 82" descr="Business Growth outline">
              <a:extLst>
                <a:ext uri="{FF2B5EF4-FFF2-40B4-BE49-F238E27FC236}">
                  <a16:creationId xmlns:a16="http://schemas.microsoft.com/office/drawing/2014/main" id="{6B76D12F-7878-E04C-9278-2C1C5DA7D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17239" y="3755368"/>
              <a:ext cx="458332" cy="458332"/>
            </a:xfrm>
            <a:prstGeom prst="rect">
              <a:avLst/>
            </a:prstGeom>
          </p:spPr>
        </p:pic>
        <p:pic>
          <p:nvPicPr>
            <p:cNvPr id="84" name="Graphic 83" descr="Signature outline">
              <a:extLst>
                <a:ext uri="{FF2B5EF4-FFF2-40B4-BE49-F238E27FC236}">
                  <a16:creationId xmlns:a16="http://schemas.microsoft.com/office/drawing/2014/main" id="{A4C1A098-F547-ED4B-965D-303615647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17239" y="2531622"/>
              <a:ext cx="458332" cy="458332"/>
            </a:xfrm>
            <a:prstGeom prst="rect">
              <a:avLst/>
            </a:prstGeom>
          </p:spPr>
        </p:pic>
        <p:pic>
          <p:nvPicPr>
            <p:cNvPr id="85" name="Graphic 84" descr="Customer review outline">
              <a:extLst>
                <a:ext uri="{FF2B5EF4-FFF2-40B4-BE49-F238E27FC236}">
                  <a16:creationId xmlns:a16="http://schemas.microsoft.com/office/drawing/2014/main" id="{0BF588B5-ED86-BA45-B4DD-C1B1E5398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24274" y="1362936"/>
              <a:ext cx="458332" cy="45833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0568FA7-5A3B-4C49-A598-C80E70E9F1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927" y="237597"/>
            <a:ext cx="1353962" cy="14412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8FF09DD-71AA-438D-86D8-6CA3DEB4B0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79873" y="237597"/>
            <a:ext cx="1355133" cy="144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2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4C6B-598C-4565-8168-ECB956DE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ACTION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1684B-92BB-4883-9030-851A95CE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48" y="1139543"/>
            <a:ext cx="10668000" cy="4986621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005B7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5B7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5B7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5B71"/>
                </a:solidFill>
              </a:rPr>
              <a:t>ZONTA SAYS NOW</a:t>
            </a:r>
            <a:r>
              <a:rPr lang="en-US" sz="6000" b="1" dirty="0">
                <a:solidFill>
                  <a:srgbClr val="005B71"/>
                </a:solidFill>
              </a:rPr>
              <a:t>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126E2-3BB3-40BA-B184-58CB0C6B5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47" y="1145459"/>
            <a:ext cx="2426526" cy="2574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9BFAC1-EC79-4D18-B5AC-CDEB85662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202" y="3322001"/>
            <a:ext cx="2327559" cy="247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1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5BEA-E39E-4E8C-8D84-87E03820F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NUMBERS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987-CE95-4B93-AD66-1BCEE3887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E915F3-4379-4B82-BF7B-3BE1C5082176}"/>
              </a:ext>
            </a:extLst>
          </p:cNvPr>
          <p:cNvSpPr/>
          <p:nvPr/>
        </p:nvSpPr>
        <p:spPr>
          <a:xfrm>
            <a:off x="8303244" y="1402100"/>
            <a:ext cx="1660124" cy="138269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46% women on boards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C28AF6-F875-49C4-B342-9E5AFCD55EEA}"/>
              </a:ext>
            </a:extLst>
          </p:cNvPr>
          <p:cNvSpPr/>
          <p:nvPr/>
        </p:nvSpPr>
        <p:spPr>
          <a:xfrm>
            <a:off x="9448366" y="2907453"/>
            <a:ext cx="2032986" cy="106532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500,000 FGM at risk - US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19E892-B513-403A-A328-EB7DEC256958}"/>
              </a:ext>
            </a:extLst>
          </p:cNvPr>
          <p:cNvSpPr/>
          <p:nvPr/>
        </p:nvSpPr>
        <p:spPr>
          <a:xfrm>
            <a:off x="7034985" y="3658977"/>
            <a:ext cx="1855433" cy="13849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3799D"/>
                </a:solidFill>
              </a:rPr>
              <a:t>ERA </a:t>
            </a:r>
          </a:p>
          <a:p>
            <a:pPr algn="ctr"/>
            <a:r>
              <a:rPr lang="en-US" b="1" dirty="0">
                <a:solidFill>
                  <a:srgbClr val="53799D"/>
                </a:solidFill>
              </a:rPr>
              <a:t>38 Yes</a:t>
            </a:r>
          </a:p>
          <a:p>
            <a:pPr algn="ctr"/>
            <a:r>
              <a:rPr lang="en-US" dirty="0">
                <a:solidFill>
                  <a:srgbClr val="53799D"/>
                </a:solidFill>
              </a:rPr>
              <a:t>0  Wins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D5ED14-19F3-489D-81F5-9B31BB26A9E5}"/>
              </a:ext>
            </a:extLst>
          </p:cNvPr>
          <p:cNvSpPr/>
          <p:nvPr/>
        </p:nvSpPr>
        <p:spPr>
          <a:xfrm>
            <a:off x="4824863" y="4442702"/>
            <a:ext cx="1967234" cy="13849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Women in STEM</a:t>
            </a:r>
          </a:p>
          <a:p>
            <a:pPr algn="ctr"/>
            <a:r>
              <a:rPr lang="en-US" dirty="0"/>
              <a:t>24,705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248DC2-CD96-4FED-ACE1-F90237BDAF4C}"/>
              </a:ext>
            </a:extLst>
          </p:cNvPr>
          <p:cNvSpPr/>
          <p:nvPr/>
        </p:nvSpPr>
        <p:spPr>
          <a:xfrm>
            <a:off x="1486627" y="4732014"/>
            <a:ext cx="2471940" cy="12596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Military Women</a:t>
            </a:r>
          </a:p>
          <a:p>
            <a:pPr algn="ctr"/>
            <a:r>
              <a:rPr lang="en-US" dirty="0"/>
              <a:t>1 in 16 Assaulted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CB5B0A-558A-4EFB-A901-75F288779E50}"/>
              </a:ext>
            </a:extLst>
          </p:cNvPr>
          <p:cNvSpPr/>
          <p:nvPr/>
        </p:nvSpPr>
        <p:spPr>
          <a:xfrm>
            <a:off x="1080948" y="1860672"/>
            <a:ext cx="2032985" cy="1796755"/>
          </a:xfrm>
          <a:prstGeom prst="ellipse">
            <a:avLst/>
          </a:prstGeom>
          <a:solidFill>
            <a:srgbClr val="5379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Women Scholarships 59%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AD9F62-DB4D-4894-8217-5F124AD86966}"/>
              </a:ext>
            </a:extLst>
          </p:cNvPr>
          <p:cNvSpPr/>
          <p:nvPr/>
        </p:nvSpPr>
        <p:spPr>
          <a:xfrm>
            <a:off x="6363715" y="2230869"/>
            <a:ext cx="1719381" cy="11130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Child Marriage</a:t>
            </a:r>
          </a:p>
          <a:p>
            <a:pPr algn="ctr"/>
            <a:r>
              <a:rPr lang="en-US" dirty="0"/>
              <a:t>300,000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CB4456-F161-48CB-824C-72D50EFE559D}"/>
              </a:ext>
            </a:extLst>
          </p:cNvPr>
          <p:cNvSpPr/>
          <p:nvPr/>
        </p:nvSpPr>
        <p:spPr>
          <a:xfrm>
            <a:off x="9133306" y="4545367"/>
            <a:ext cx="1855433" cy="155746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Child Brides States</a:t>
            </a:r>
          </a:p>
          <a:p>
            <a:pPr algn="ctr"/>
            <a:r>
              <a:rPr lang="en-US" b="1" dirty="0"/>
              <a:t>For</a:t>
            </a:r>
          </a:p>
          <a:p>
            <a:pPr algn="ctr"/>
            <a:r>
              <a:rPr lang="en-US" b="1" dirty="0"/>
              <a:t> 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8A0D2D-2A5F-4C3F-8795-678F814A7A37}"/>
              </a:ext>
            </a:extLst>
          </p:cNvPr>
          <p:cNvSpPr/>
          <p:nvPr/>
        </p:nvSpPr>
        <p:spPr>
          <a:xfrm>
            <a:off x="3180700" y="3469720"/>
            <a:ext cx="2032986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Salary Parity</a:t>
            </a:r>
          </a:p>
          <a:p>
            <a:pPr algn="ctr"/>
            <a:r>
              <a:rPr lang="en-US" dirty="0"/>
              <a:t>8% below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C0E3DF-EC96-4047-8E69-835040F28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260" y="487448"/>
            <a:ext cx="1341573" cy="14224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F7C1C9-7F90-4FD8-849D-B8F0F44B6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01" y="525614"/>
            <a:ext cx="1338384" cy="142247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0F5B75F-9CF7-401E-902F-2083EC28B5C6}"/>
              </a:ext>
            </a:extLst>
          </p:cNvPr>
          <p:cNvSpPr/>
          <p:nvPr/>
        </p:nvSpPr>
        <p:spPr>
          <a:xfrm>
            <a:off x="3764132" y="1608540"/>
            <a:ext cx="2041635" cy="16135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Trafficking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2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9607604-C668-4428-8105-2C887B2BAE79}"/>
              </a:ext>
            </a:extLst>
          </p:cNvPr>
          <p:cNvSpPr/>
          <p:nvPr/>
        </p:nvSpPr>
        <p:spPr>
          <a:xfrm>
            <a:off x="0" y="5369650"/>
            <a:ext cx="1683327" cy="148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41" y="274639"/>
            <a:ext cx="950080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Concerns Do You Have About Advocacy?</a:t>
            </a:r>
          </a:p>
        </p:txBody>
      </p:sp>
      <p:pic>
        <p:nvPicPr>
          <p:cNvPr id="4" name="Content Placeholder 3" descr="Advocacy Anxiety_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689" y="1498824"/>
            <a:ext cx="10560622" cy="448040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7EC45-385F-4EDE-AC72-AA9D502D7DF4}"/>
              </a:ext>
            </a:extLst>
          </p:cNvPr>
          <p:cNvSpPr txBox="1"/>
          <p:nvPr/>
        </p:nvSpPr>
        <p:spPr>
          <a:xfrm>
            <a:off x="1606163" y="2254942"/>
            <a:ext cx="232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b="1" dirty="0">
                <a:solidFill>
                  <a:prstClr val="black"/>
                </a:solidFill>
                <a:latin typeface="Calibri"/>
              </a:rPr>
              <a:t>Need a Partner?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CC5A4-E3B1-4DCD-8708-5460A36273CF}"/>
              </a:ext>
            </a:extLst>
          </p:cNvPr>
          <p:cNvSpPr txBox="1"/>
          <p:nvPr/>
        </p:nvSpPr>
        <p:spPr>
          <a:xfrm>
            <a:off x="7972509" y="1865908"/>
            <a:ext cx="294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b="1" dirty="0">
                <a:solidFill>
                  <a:prstClr val="black"/>
                </a:solidFill>
                <a:latin typeface="Calibri"/>
              </a:rPr>
              <a:t>Other players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37799-70AB-4E2E-999B-CF4F0B6FB771}"/>
              </a:ext>
            </a:extLst>
          </p:cNvPr>
          <p:cNvSpPr txBox="1"/>
          <p:nvPr/>
        </p:nvSpPr>
        <p:spPr>
          <a:xfrm>
            <a:off x="7559040" y="3148717"/>
            <a:ext cx="232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b="1" dirty="0">
                <a:solidFill>
                  <a:prstClr val="black"/>
                </a:solidFill>
                <a:latin typeface="Calibri"/>
              </a:rPr>
              <a:t>Differing Goals?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CEB0C-6973-4FF3-9685-3BE48403AEA2}"/>
              </a:ext>
            </a:extLst>
          </p:cNvPr>
          <p:cNvSpPr txBox="1"/>
          <p:nvPr/>
        </p:nvSpPr>
        <p:spPr>
          <a:xfrm>
            <a:off x="2263471" y="3028365"/>
            <a:ext cx="166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b="1" dirty="0">
                <a:solidFill>
                  <a:prstClr val="black"/>
                </a:solidFill>
                <a:latin typeface="Calibri"/>
              </a:rPr>
              <a:t>Rejection?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57F9F-C118-45EA-9314-5F00EBE7340B}"/>
              </a:ext>
            </a:extLst>
          </p:cNvPr>
          <p:cNvSpPr txBox="1"/>
          <p:nvPr/>
        </p:nvSpPr>
        <p:spPr>
          <a:xfrm>
            <a:off x="2426113" y="3739028"/>
            <a:ext cx="184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b="1" dirty="0">
                <a:solidFill>
                  <a:prstClr val="black"/>
                </a:solidFill>
                <a:latin typeface="Calibri"/>
              </a:rPr>
              <a:t>Conflict?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6E6CBE-57A5-47D7-986C-F46F4476F856}"/>
              </a:ext>
            </a:extLst>
          </p:cNvPr>
          <p:cNvSpPr txBox="1"/>
          <p:nvPr/>
        </p:nvSpPr>
        <p:spPr>
          <a:xfrm>
            <a:off x="8290558" y="3969861"/>
            <a:ext cx="159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b="1" dirty="0">
                <a:solidFill>
                  <a:prstClr val="black"/>
                </a:solidFill>
                <a:latin typeface="Calibri"/>
              </a:rPr>
              <a:t>Failure?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CC9A51-F41B-4696-9CF1-963BAE09069D}"/>
              </a:ext>
            </a:extLst>
          </p:cNvPr>
          <p:cNvSpPr txBox="1"/>
          <p:nvPr/>
        </p:nvSpPr>
        <p:spPr>
          <a:xfrm>
            <a:off x="2356954" y="4438300"/>
            <a:ext cx="184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b="1" dirty="0">
                <a:solidFill>
                  <a:prstClr val="black"/>
                </a:solidFill>
                <a:latin typeface="Calibri"/>
              </a:rPr>
              <a:t>Ridicule?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45BD5-2503-425A-B9AC-C57353E0A61C}"/>
              </a:ext>
            </a:extLst>
          </p:cNvPr>
          <p:cNvSpPr txBox="1"/>
          <p:nvPr/>
        </p:nvSpPr>
        <p:spPr>
          <a:xfrm>
            <a:off x="7972510" y="5004022"/>
            <a:ext cx="159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b="1" dirty="0">
                <a:solidFill>
                  <a:prstClr val="black"/>
                </a:solidFill>
                <a:latin typeface="Calibri"/>
              </a:rPr>
              <a:t>Rejection?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8430C2-737E-449E-80AA-70930250C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343" y="-13131"/>
            <a:ext cx="1357657" cy="1443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D42A5F-8E5C-4FF0-8DF2-2FE9DC7CA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9910" cy="149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0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34C4A-B1B2-0F40-AEB3-4BBB2195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+mj-lt"/>
              </a:rPr>
              <a:t>Be Informed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9E841-A1E8-4B65-B1A1-3DD02E296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484418"/>
            <a:ext cx="3425609" cy="364426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5B6E62-8313-4958-A632-885017A1FBA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166757" y="1495287"/>
            <a:ext cx="3916379" cy="2202964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20430B2-7FF5-4927-9E15-72B0BE8F9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25" y="506963"/>
            <a:ext cx="3423916" cy="36438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D354A-2D34-A542-B043-6B6B880A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D00C28-2252-7A46-BDE1-23546EACCE2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6314748"/>
      </p:ext>
    </p:extLst>
  </p:cSld>
  <p:clrMapOvr>
    <a:masterClrMapping/>
  </p:clrMapOvr>
</p:sld>
</file>

<file path=ppt/theme/theme1.xml><?xml version="1.0" encoding="utf-8"?>
<a:theme xmlns:a="http://schemas.openxmlformats.org/drawingml/2006/main" name="Zonta">
  <a:themeElements>
    <a:clrScheme name="Zonta">
      <a:dk1>
        <a:srgbClr val="000000"/>
      </a:dk1>
      <a:lt1>
        <a:srgbClr val="FFFFFF"/>
      </a:lt1>
      <a:dk2>
        <a:srgbClr val="812325"/>
      </a:dk2>
      <a:lt2>
        <a:srgbClr val="A8A9A8"/>
      </a:lt2>
      <a:accent1>
        <a:srgbClr val="F8C96D"/>
      </a:accent1>
      <a:accent2>
        <a:srgbClr val="CE3364"/>
      </a:accent2>
      <a:accent3>
        <a:srgbClr val="00BBD4"/>
      </a:accent3>
      <a:accent4>
        <a:srgbClr val="946FAD"/>
      </a:accent4>
      <a:accent5>
        <a:srgbClr val="E3822F"/>
      </a:accent5>
      <a:accent6>
        <a:srgbClr val="005E72"/>
      </a:accent6>
      <a:hlink>
        <a:srgbClr val="1160AA"/>
      </a:hlink>
      <a:folHlink>
        <a:srgbClr val="8023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0" i="0" dirty="0">
            <a:solidFill>
              <a:schemeClr val="tx1"/>
            </a:solidFill>
            <a:latin typeface="Lato" panose="020F0502020204030203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adership Program - Training Zo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8104</TotalTime>
  <Words>288</Words>
  <Application>Microsoft Office PowerPoint</Application>
  <PresentationFormat>Widescreen</PresentationFormat>
  <Paragraphs>108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 Light</vt:lpstr>
      <vt:lpstr>Arial</vt:lpstr>
      <vt:lpstr>Lato Black</vt:lpstr>
      <vt:lpstr>Lato</vt:lpstr>
      <vt:lpstr>Calibri</vt:lpstr>
      <vt:lpstr>Lato Medium</vt:lpstr>
      <vt:lpstr>Lato Regular</vt:lpstr>
      <vt:lpstr>Zonta</vt:lpstr>
      <vt:lpstr>Leadership Program - Training Zonta</vt:lpstr>
      <vt:lpstr>Zonta USA Caucus</vt:lpstr>
      <vt:lpstr>Agenda Zonta Advocacy Non- Partisan or Secular </vt:lpstr>
      <vt:lpstr>purpose Implemented 2018</vt:lpstr>
      <vt:lpstr>Caucus AT WORK</vt:lpstr>
      <vt:lpstr>PowerPoint Presentation</vt:lpstr>
      <vt:lpstr>TAKE ACTION </vt:lpstr>
      <vt:lpstr>THE NUMBERS </vt:lpstr>
      <vt:lpstr>What Concerns Do You Have About Advocacy?</vt:lpstr>
      <vt:lpstr>Be Informed</vt:lpstr>
      <vt:lpstr>Thank You Zontians for Being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Johnston</dc:creator>
  <cp:lastModifiedBy>Sheila Cook-Cohen</cp:lastModifiedBy>
  <cp:revision>78</cp:revision>
  <dcterms:created xsi:type="dcterms:W3CDTF">2020-09-22T18:13:06Z</dcterms:created>
  <dcterms:modified xsi:type="dcterms:W3CDTF">2021-09-01T22:15:33Z</dcterms:modified>
</cp:coreProperties>
</file>